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7" r:id="rId18"/>
    <p:sldId id="273" r:id="rId19"/>
    <p:sldId id="274" r:id="rId20"/>
    <p:sldId id="275" r:id="rId21"/>
    <p:sldId id="276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44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A5295C-F547-4E8C-8EC1-6930445A32D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65268C-785A-4498-B070-A37AB94182EC}">
      <dgm:prSet phldrT="[Текст]"/>
      <dgm:spPr/>
      <dgm:t>
        <a:bodyPr/>
        <a:lstStyle/>
        <a:p>
          <a:r>
            <a:rPr lang="ru-RU" b="1" dirty="0" smtClean="0"/>
            <a:t>экстраполяция</a:t>
          </a:r>
          <a:endParaRPr lang="ru-RU" b="1" dirty="0"/>
        </a:p>
      </dgm:t>
    </dgm:pt>
    <dgm:pt modelId="{FFDF8386-972F-45A6-8437-38F8EA3DB75A}" type="parTrans" cxnId="{F24408DA-5B76-4683-84B2-8748A9BEE9C0}">
      <dgm:prSet/>
      <dgm:spPr/>
      <dgm:t>
        <a:bodyPr/>
        <a:lstStyle/>
        <a:p>
          <a:endParaRPr lang="ru-RU"/>
        </a:p>
      </dgm:t>
    </dgm:pt>
    <dgm:pt modelId="{75395A9D-B407-45D4-B5CD-44F02FCCA36D}" type="sibTrans" cxnId="{F24408DA-5B76-4683-84B2-8748A9BEE9C0}">
      <dgm:prSet/>
      <dgm:spPr/>
      <dgm:t>
        <a:bodyPr/>
        <a:lstStyle/>
        <a:p>
          <a:endParaRPr lang="ru-RU"/>
        </a:p>
      </dgm:t>
    </dgm:pt>
    <dgm:pt modelId="{BC7FCE66-00FD-4EC0-B166-3CED4A2CA846}">
      <dgm:prSet phldrT="[Текст]"/>
      <dgm:spPr/>
      <dgm:t>
        <a:bodyPr/>
        <a:lstStyle/>
        <a:p>
          <a:r>
            <a:rPr lang="ru-RU" b="1" dirty="0" smtClean="0"/>
            <a:t>перспективная</a:t>
          </a:r>
          <a:r>
            <a:rPr lang="ru-RU" dirty="0" smtClean="0"/>
            <a:t> </a:t>
          </a:r>
          <a:endParaRPr lang="ru-RU" dirty="0"/>
        </a:p>
      </dgm:t>
    </dgm:pt>
    <dgm:pt modelId="{D993E968-7211-430A-AB21-1B8178D785F0}" type="parTrans" cxnId="{572C3628-B691-4184-8F94-607DAAF32510}">
      <dgm:prSet/>
      <dgm:spPr/>
      <dgm:t>
        <a:bodyPr/>
        <a:lstStyle/>
        <a:p>
          <a:endParaRPr lang="ru-RU"/>
        </a:p>
      </dgm:t>
    </dgm:pt>
    <dgm:pt modelId="{3220D9AE-8A51-4476-8588-BFE2EDEF5A6B}" type="sibTrans" cxnId="{572C3628-B691-4184-8F94-607DAAF32510}">
      <dgm:prSet/>
      <dgm:spPr/>
      <dgm:t>
        <a:bodyPr/>
        <a:lstStyle/>
        <a:p>
          <a:endParaRPr lang="ru-RU"/>
        </a:p>
      </dgm:t>
    </dgm:pt>
    <dgm:pt modelId="{AC1F6F9B-8A72-42D2-B7EE-9882DD219B45}">
      <dgm:prSet phldrT="[Текст]"/>
      <dgm:spPr/>
      <dgm:t>
        <a:bodyPr/>
        <a:lstStyle/>
        <a:p>
          <a:r>
            <a:rPr lang="ru-RU" b="1" dirty="0" smtClean="0"/>
            <a:t>ретроспективная</a:t>
          </a:r>
          <a:r>
            <a:rPr lang="ru-RU" dirty="0" smtClean="0"/>
            <a:t> </a:t>
          </a:r>
          <a:endParaRPr lang="ru-RU" dirty="0"/>
        </a:p>
      </dgm:t>
    </dgm:pt>
    <dgm:pt modelId="{8D441CEB-4FE0-4EC7-9EB0-75B4F7FE7818}" type="parTrans" cxnId="{94E2E570-C83A-4FFA-B553-25EEE8A8DEA4}">
      <dgm:prSet/>
      <dgm:spPr/>
      <dgm:t>
        <a:bodyPr/>
        <a:lstStyle/>
        <a:p>
          <a:endParaRPr lang="ru-RU"/>
        </a:p>
      </dgm:t>
    </dgm:pt>
    <dgm:pt modelId="{42F5ADFF-045B-482F-A5EF-EBE25878E617}" type="sibTrans" cxnId="{94E2E570-C83A-4FFA-B553-25EEE8A8DEA4}">
      <dgm:prSet/>
      <dgm:spPr/>
      <dgm:t>
        <a:bodyPr/>
        <a:lstStyle/>
        <a:p>
          <a:endParaRPr lang="ru-RU"/>
        </a:p>
      </dgm:t>
    </dgm:pt>
    <dgm:pt modelId="{2C7F698E-3406-471B-ADC5-D5342C443042}" type="pres">
      <dgm:prSet presAssocID="{ACA5295C-F547-4E8C-8EC1-6930445A32D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40E61C5-5600-49F1-8E20-05250EC31225}" type="pres">
      <dgm:prSet presAssocID="{1965268C-785A-4498-B070-A37AB94182EC}" presName="hierRoot1" presStyleCnt="0"/>
      <dgm:spPr/>
    </dgm:pt>
    <dgm:pt modelId="{0E48FD80-2B32-4F8D-A2E6-32F037F9B555}" type="pres">
      <dgm:prSet presAssocID="{1965268C-785A-4498-B070-A37AB94182EC}" presName="composite" presStyleCnt="0"/>
      <dgm:spPr/>
    </dgm:pt>
    <dgm:pt modelId="{39AA7AB3-AD5F-48A1-B881-182A62127A27}" type="pres">
      <dgm:prSet presAssocID="{1965268C-785A-4498-B070-A37AB94182EC}" presName="background" presStyleLbl="node0" presStyleIdx="0" presStyleCnt="1"/>
      <dgm:spPr/>
    </dgm:pt>
    <dgm:pt modelId="{1946C9BB-E615-44FF-A525-5C558B4A7AB3}" type="pres">
      <dgm:prSet presAssocID="{1965268C-785A-4498-B070-A37AB94182EC}" presName="text" presStyleLbl="fgAcc0" presStyleIdx="0" presStyleCnt="1" custScaleX="1651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5F861F-0B98-4D7C-B36A-79B5D998C02A}" type="pres">
      <dgm:prSet presAssocID="{1965268C-785A-4498-B070-A37AB94182EC}" presName="hierChild2" presStyleCnt="0"/>
      <dgm:spPr/>
    </dgm:pt>
    <dgm:pt modelId="{546CDC7D-9D09-4EF7-B40B-1AF5870E00E1}" type="pres">
      <dgm:prSet presAssocID="{D993E968-7211-430A-AB21-1B8178D785F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1B14DFBA-93D4-4D43-9A8E-919A37A8A96C}" type="pres">
      <dgm:prSet presAssocID="{BC7FCE66-00FD-4EC0-B166-3CED4A2CA846}" presName="hierRoot2" presStyleCnt="0"/>
      <dgm:spPr/>
    </dgm:pt>
    <dgm:pt modelId="{F77170D2-0766-46E0-A34A-8994C794EBE5}" type="pres">
      <dgm:prSet presAssocID="{BC7FCE66-00FD-4EC0-B166-3CED4A2CA846}" presName="composite2" presStyleCnt="0"/>
      <dgm:spPr/>
    </dgm:pt>
    <dgm:pt modelId="{3267936C-FE98-4B55-B6FC-F3409D91C981}" type="pres">
      <dgm:prSet presAssocID="{BC7FCE66-00FD-4EC0-B166-3CED4A2CA846}" presName="background2" presStyleLbl="node2" presStyleIdx="0" presStyleCnt="2"/>
      <dgm:spPr/>
    </dgm:pt>
    <dgm:pt modelId="{9A39C949-0570-4CD4-9088-58C284B8D6EB}" type="pres">
      <dgm:prSet presAssocID="{BC7FCE66-00FD-4EC0-B166-3CED4A2CA846}" presName="text2" presStyleLbl="fgAcc2" presStyleIdx="0" presStyleCnt="2" custScaleX="1826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0F1148-1D88-4FB5-9C98-9094D378A287}" type="pres">
      <dgm:prSet presAssocID="{BC7FCE66-00FD-4EC0-B166-3CED4A2CA846}" presName="hierChild3" presStyleCnt="0"/>
      <dgm:spPr/>
    </dgm:pt>
    <dgm:pt modelId="{54888577-F921-4B5B-9717-E0FD97EAE876}" type="pres">
      <dgm:prSet presAssocID="{8D441CEB-4FE0-4EC7-9EB0-75B4F7FE781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E288331E-1788-42CF-8A96-6C85A21CE94B}" type="pres">
      <dgm:prSet presAssocID="{AC1F6F9B-8A72-42D2-B7EE-9882DD219B45}" presName="hierRoot2" presStyleCnt="0"/>
      <dgm:spPr/>
    </dgm:pt>
    <dgm:pt modelId="{3EDAF1C0-AFC1-4438-8ADA-B1427CD67326}" type="pres">
      <dgm:prSet presAssocID="{AC1F6F9B-8A72-42D2-B7EE-9882DD219B45}" presName="composite2" presStyleCnt="0"/>
      <dgm:spPr/>
    </dgm:pt>
    <dgm:pt modelId="{2669D71A-E941-448D-ADAE-1F1E0E711E94}" type="pres">
      <dgm:prSet presAssocID="{AC1F6F9B-8A72-42D2-B7EE-9882DD219B45}" presName="background2" presStyleLbl="node2" presStyleIdx="1" presStyleCnt="2"/>
      <dgm:spPr/>
    </dgm:pt>
    <dgm:pt modelId="{C042392C-F212-4858-B685-65200AE30B99}" type="pres">
      <dgm:prSet presAssocID="{AC1F6F9B-8A72-42D2-B7EE-9882DD219B45}" presName="text2" presStyleLbl="fgAcc2" presStyleIdx="1" presStyleCnt="2" custScaleX="1825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330E9C-FE19-478C-9354-DFCC4B4AF929}" type="pres">
      <dgm:prSet presAssocID="{AC1F6F9B-8A72-42D2-B7EE-9882DD219B45}" presName="hierChild3" presStyleCnt="0"/>
      <dgm:spPr/>
    </dgm:pt>
  </dgm:ptLst>
  <dgm:cxnLst>
    <dgm:cxn modelId="{572C3628-B691-4184-8F94-607DAAF32510}" srcId="{1965268C-785A-4498-B070-A37AB94182EC}" destId="{BC7FCE66-00FD-4EC0-B166-3CED4A2CA846}" srcOrd="0" destOrd="0" parTransId="{D993E968-7211-430A-AB21-1B8178D785F0}" sibTransId="{3220D9AE-8A51-4476-8588-BFE2EDEF5A6B}"/>
    <dgm:cxn modelId="{F24408DA-5B76-4683-84B2-8748A9BEE9C0}" srcId="{ACA5295C-F547-4E8C-8EC1-6930445A32D0}" destId="{1965268C-785A-4498-B070-A37AB94182EC}" srcOrd="0" destOrd="0" parTransId="{FFDF8386-972F-45A6-8437-38F8EA3DB75A}" sibTransId="{75395A9D-B407-45D4-B5CD-44F02FCCA36D}"/>
    <dgm:cxn modelId="{94E2E570-C83A-4FFA-B553-25EEE8A8DEA4}" srcId="{1965268C-785A-4498-B070-A37AB94182EC}" destId="{AC1F6F9B-8A72-42D2-B7EE-9882DD219B45}" srcOrd="1" destOrd="0" parTransId="{8D441CEB-4FE0-4EC7-9EB0-75B4F7FE7818}" sibTransId="{42F5ADFF-045B-482F-A5EF-EBE25878E617}"/>
    <dgm:cxn modelId="{3FBB35CB-123F-41F0-962B-4C5EFD763573}" type="presOf" srcId="{AC1F6F9B-8A72-42D2-B7EE-9882DD219B45}" destId="{C042392C-F212-4858-B685-65200AE30B99}" srcOrd="0" destOrd="0" presId="urn:microsoft.com/office/officeart/2005/8/layout/hierarchy1"/>
    <dgm:cxn modelId="{98EEC427-C81A-46A2-879F-681BDA5A4FED}" type="presOf" srcId="{D993E968-7211-430A-AB21-1B8178D785F0}" destId="{546CDC7D-9D09-4EF7-B40B-1AF5870E00E1}" srcOrd="0" destOrd="0" presId="urn:microsoft.com/office/officeart/2005/8/layout/hierarchy1"/>
    <dgm:cxn modelId="{CF6237B4-7B31-4628-8620-4020B127734C}" type="presOf" srcId="{8D441CEB-4FE0-4EC7-9EB0-75B4F7FE7818}" destId="{54888577-F921-4B5B-9717-E0FD97EAE876}" srcOrd="0" destOrd="0" presId="urn:microsoft.com/office/officeart/2005/8/layout/hierarchy1"/>
    <dgm:cxn modelId="{FEC3571E-1D51-47FB-B300-23F35803571F}" type="presOf" srcId="{BC7FCE66-00FD-4EC0-B166-3CED4A2CA846}" destId="{9A39C949-0570-4CD4-9088-58C284B8D6EB}" srcOrd="0" destOrd="0" presId="urn:microsoft.com/office/officeart/2005/8/layout/hierarchy1"/>
    <dgm:cxn modelId="{201A6BEA-B10B-41A2-B7FE-A08260005898}" type="presOf" srcId="{ACA5295C-F547-4E8C-8EC1-6930445A32D0}" destId="{2C7F698E-3406-471B-ADC5-D5342C443042}" srcOrd="0" destOrd="0" presId="urn:microsoft.com/office/officeart/2005/8/layout/hierarchy1"/>
    <dgm:cxn modelId="{2DEEF392-AA80-48AC-A421-A5059CE84268}" type="presOf" srcId="{1965268C-785A-4498-B070-A37AB94182EC}" destId="{1946C9BB-E615-44FF-A525-5C558B4A7AB3}" srcOrd="0" destOrd="0" presId="urn:microsoft.com/office/officeart/2005/8/layout/hierarchy1"/>
    <dgm:cxn modelId="{843D2875-4BFC-4DEA-A58C-770CEF2F3F3F}" type="presParOf" srcId="{2C7F698E-3406-471B-ADC5-D5342C443042}" destId="{F40E61C5-5600-49F1-8E20-05250EC31225}" srcOrd="0" destOrd="0" presId="urn:microsoft.com/office/officeart/2005/8/layout/hierarchy1"/>
    <dgm:cxn modelId="{F89E347C-559D-4E0F-9990-B33A6B9E5604}" type="presParOf" srcId="{F40E61C5-5600-49F1-8E20-05250EC31225}" destId="{0E48FD80-2B32-4F8D-A2E6-32F037F9B555}" srcOrd="0" destOrd="0" presId="urn:microsoft.com/office/officeart/2005/8/layout/hierarchy1"/>
    <dgm:cxn modelId="{82574E9B-BDAC-45FD-B81B-D4354F56CB92}" type="presParOf" srcId="{0E48FD80-2B32-4F8D-A2E6-32F037F9B555}" destId="{39AA7AB3-AD5F-48A1-B881-182A62127A27}" srcOrd="0" destOrd="0" presId="urn:microsoft.com/office/officeart/2005/8/layout/hierarchy1"/>
    <dgm:cxn modelId="{F19B727B-4253-416F-AB86-710210B6AE98}" type="presParOf" srcId="{0E48FD80-2B32-4F8D-A2E6-32F037F9B555}" destId="{1946C9BB-E615-44FF-A525-5C558B4A7AB3}" srcOrd="1" destOrd="0" presId="urn:microsoft.com/office/officeart/2005/8/layout/hierarchy1"/>
    <dgm:cxn modelId="{48232B86-A17F-4F7E-90DD-9F66B09AFBB0}" type="presParOf" srcId="{F40E61C5-5600-49F1-8E20-05250EC31225}" destId="{AD5F861F-0B98-4D7C-B36A-79B5D998C02A}" srcOrd="1" destOrd="0" presId="urn:microsoft.com/office/officeart/2005/8/layout/hierarchy1"/>
    <dgm:cxn modelId="{8EE3F8A8-CEFE-4EA0-A662-6931F68B8975}" type="presParOf" srcId="{AD5F861F-0B98-4D7C-B36A-79B5D998C02A}" destId="{546CDC7D-9D09-4EF7-B40B-1AF5870E00E1}" srcOrd="0" destOrd="0" presId="urn:microsoft.com/office/officeart/2005/8/layout/hierarchy1"/>
    <dgm:cxn modelId="{61624CD2-C059-4040-9BB1-8040FF0859FA}" type="presParOf" srcId="{AD5F861F-0B98-4D7C-B36A-79B5D998C02A}" destId="{1B14DFBA-93D4-4D43-9A8E-919A37A8A96C}" srcOrd="1" destOrd="0" presId="urn:microsoft.com/office/officeart/2005/8/layout/hierarchy1"/>
    <dgm:cxn modelId="{ADD9978C-F421-490E-8774-25E38A088BD8}" type="presParOf" srcId="{1B14DFBA-93D4-4D43-9A8E-919A37A8A96C}" destId="{F77170D2-0766-46E0-A34A-8994C794EBE5}" srcOrd="0" destOrd="0" presId="urn:microsoft.com/office/officeart/2005/8/layout/hierarchy1"/>
    <dgm:cxn modelId="{B7670061-AD7C-485C-9263-379BB84105EB}" type="presParOf" srcId="{F77170D2-0766-46E0-A34A-8994C794EBE5}" destId="{3267936C-FE98-4B55-B6FC-F3409D91C981}" srcOrd="0" destOrd="0" presId="urn:microsoft.com/office/officeart/2005/8/layout/hierarchy1"/>
    <dgm:cxn modelId="{E5ED9813-55A4-4845-8991-D21F535769B7}" type="presParOf" srcId="{F77170D2-0766-46E0-A34A-8994C794EBE5}" destId="{9A39C949-0570-4CD4-9088-58C284B8D6EB}" srcOrd="1" destOrd="0" presId="urn:microsoft.com/office/officeart/2005/8/layout/hierarchy1"/>
    <dgm:cxn modelId="{F106DD13-C882-4CE0-9151-8C981A05343A}" type="presParOf" srcId="{1B14DFBA-93D4-4D43-9A8E-919A37A8A96C}" destId="{B30F1148-1D88-4FB5-9C98-9094D378A287}" srcOrd="1" destOrd="0" presId="urn:microsoft.com/office/officeart/2005/8/layout/hierarchy1"/>
    <dgm:cxn modelId="{FAA3A7F5-5C12-4973-8F69-FE756D715969}" type="presParOf" srcId="{AD5F861F-0B98-4D7C-B36A-79B5D998C02A}" destId="{54888577-F921-4B5B-9717-E0FD97EAE876}" srcOrd="2" destOrd="0" presId="urn:microsoft.com/office/officeart/2005/8/layout/hierarchy1"/>
    <dgm:cxn modelId="{A5FF35BC-20C0-4823-AA4C-18219F0B5EB8}" type="presParOf" srcId="{AD5F861F-0B98-4D7C-B36A-79B5D998C02A}" destId="{E288331E-1788-42CF-8A96-6C85A21CE94B}" srcOrd="3" destOrd="0" presId="urn:microsoft.com/office/officeart/2005/8/layout/hierarchy1"/>
    <dgm:cxn modelId="{005DB00B-B237-498A-9463-D1CE5E0701D3}" type="presParOf" srcId="{E288331E-1788-42CF-8A96-6C85A21CE94B}" destId="{3EDAF1C0-AFC1-4438-8ADA-B1427CD67326}" srcOrd="0" destOrd="0" presId="urn:microsoft.com/office/officeart/2005/8/layout/hierarchy1"/>
    <dgm:cxn modelId="{F10284A1-0279-4A3C-9EAE-3A99D01815FA}" type="presParOf" srcId="{3EDAF1C0-AFC1-4438-8ADA-B1427CD67326}" destId="{2669D71A-E941-448D-ADAE-1F1E0E711E94}" srcOrd="0" destOrd="0" presId="urn:microsoft.com/office/officeart/2005/8/layout/hierarchy1"/>
    <dgm:cxn modelId="{B956F963-D8E9-4618-BABE-5C41937F7569}" type="presParOf" srcId="{3EDAF1C0-AFC1-4438-8ADA-B1427CD67326}" destId="{C042392C-F212-4858-B685-65200AE30B99}" srcOrd="1" destOrd="0" presId="urn:microsoft.com/office/officeart/2005/8/layout/hierarchy1"/>
    <dgm:cxn modelId="{B5C633CD-CC07-4FD8-82E2-93355728F873}" type="presParOf" srcId="{E288331E-1788-42CF-8A96-6C85A21CE94B}" destId="{2A330E9C-FE19-478C-9354-DFCC4B4AF929}" srcOrd="1" destOrd="0" presId="urn:microsoft.com/office/officeart/2005/8/layout/hierarchy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286E6C-D320-4144-96FD-B02B7DA6E69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80CB69-F066-4E6A-8884-31135558E6A8}">
      <dgm:prSet phldrT="[Текст]"/>
      <dgm:spPr/>
      <dgm:t>
        <a:bodyPr/>
        <a:lstStyle/>
        <a:p>
          <a:r>
            <a:rPr lang="ru-RU" b="1" dirty="0" smtClean="0"/>
            <a:t>экстраполяция</a:t>
          </a:r>
          <a:endParaRPr lang="ru-RU" b="1" dirty="0"/>
        </a:p>
      </dgm:t>
    </dgm:pt>
    <dgm:pt modelId="{50BCB17D-852E-400F-84CC-66E08B15A1F6}" type="parTrans" cxnId="{28B98E3C-5F36-4096-B41B-72391ED8342D}">
      <dgm:prSet/>
      <dgm:spPr/>
      <dgm:t>
        <a:bodyPr/>
        <a:lstStyle/>
        <a:p>
          <a:endParaRPr lang="ru-RU"/>
        </a:p>
      </dgm:t>
    </dgm:pt>
    <dgm:pt modelId="{C09A626C-58AE-4186-8C50-2B5353CE0BEE}" type="sibTrans" cxnId="{28B98E3C-5F36-4096-B41B-72391ED8342D}">
      <dgm:prSet/>
      <dgm:spPr/>
      <dgm:t>
        <a:bodyPr/>
        <a:lstStyle/>
        <a:p>
          <a:endParaRPr lang="ru-RU"/>
        </a:p>
      </dgm:t>
    </dgm:pt>
    <dgm:pt modelId="{A3230D87-F97A-43BC-9D57-F7B6E3144BBF}">
      <dgm:prSet phldrT="[Текст]"/>
      <dgm:spPr/>
      <dgm:t>
        <a:bodyPr/>
        <a:lstStyle/>
        <a:p>
          <a:r>
            <a:rPr lang="ru-RU" b="1" dirty="0" smtClean="0"/>
            <a:t>формальная</a:t>
          </a:r>
          <a:endParaRPr lang="ru-RU" b="1" dirty="0"/>
        </a:p>
      </dgm:t>
    </dgm:pt>
    <dgm:pt modelId="{83295B0C-7504-4114-890A-C23028533481}" type="parTrans" cxnId="{DF601F6E-8867-434B-B444-142DFCAE1C0C}">
      <dgm:prSet/>
      <dgm:spPr/>
      <dgm:t>
        <a:bodyPr/>
        <a:lstStyle/>
        <a:p>
          <a:endParaRPr lang="ru-RU"/>
        </a:p>
      </dgm:t>
    </dgm:pt>
    <dgm:pt modelId="{FB75B988-067D-47E7-BE19-59D9EB340051}" type="sibTrans" cxnId="{DF601F6E-8867-434B-B444-142DFCAE1C0C}">
      <dgm:prSet/>
      <dgm:spPr/>
      <dgm:t>
        <a:bodyPr/>
        <a:lstStyle/>
        <a:p>
          <a:endParaRPr lang="ru-RU"/>
        </a:p>
      </dgm:t>
    </dgm:pt>
    <dgm:pt modelId="{E9FE1A7B-4BE4-4447-9E14-3409A6B68C8C}">
      <dgm:prSet phldrT="[Текст]"/>
      <dgm:spPr/>
      <dgm:t>
        <a:bodyPr/>
        <a:lstStyle/>
        <a:p>
          <a:r>
            <a:rPr lang="ru-RU" b="1" dirty="0" smtClean="0"/>
            <a:t>прогнозная</a:t>
          </a:r>
          <a:endParaRPr lang="ru-RU" b="1" dirty="0"/>
        </a:p>
      </dgm:t>
    </dgm:pt>
    <dgm:pt modelId="{DC676A14-3A32-4569-8FA3-693FBDE97AF4}" type="parTrans" cxnId="{61B93AB3-8643-4BF2-9164-37E6A76EC283}">
      <dgm:prSet/>
      <dgm:spPr/>
      <dgm:t>
        <a:bodyPr/>
        <a:lstStyle/>
        <a:p>
          <a:endParaRPr lang="ru-RU"/>
        </a:p>
      </dgm:t>
    </dgm:pt>
    <dgm:pt modelId="{B76C8847-2712-42BD-9638-671E2F31FF02}" type="sibTrans" cxnId="{61B93AB3-8643-4BF2-9164-37E6A76EC283}">
      <dgm:prSet/>
      <dgm:spPr/>
      <dgm:t>
        <a:bodyPr/>
        <a:lstStyle/>
        <a:p>
          <a:endParaRPr lang="ru-RU"/>
        </a:p>
      </dgm:t>
    </dgm:pt>
    <dgm:pt modelId="{9F3F09CF-66AB-4D0F-8759-F95A440F8CD9}" type="pres">
      <dgm:prSet presAssocID="{6B286E6C-D320-4144-96FD-B02B7DA6E69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1EC32FF-5F43-49C0-A7B2-DCD8B494F629}" type="pres">
      <dgm:prSet presAssocID="{5680CB69-F066-4E6A-8884-31135558E6A8}" presName="hierRoot1" presStyleCnt="0"/>
      <dgm:spPr/>
    </dgm:pt>
    <dgm:pt modelId="{5053283E-9055-4C98-ADA9-2A1B506EF8FB}" type="pres">
      <dgm:prSet presAssocID="{5680CB69-F066-4E6A-8884-31135558E6A8}" presName="composite" presStyleCnt="0"/>
      <dgm:spPr/>
    </dgm:pt>
    <dgm:pt modelId="{314D61BA-8F29-49FF-A7FA-5BB92A8B3150}" type="pres">
      <dgm:prSet presAssocID="{5680CB69-F066-4E6A-8884-31135558E6A8}" presName="background" presStyleLbl="node0" presStyleIdx="0" presStyleCnt="1"/>
      <dgm:spPr/>
    </dgm:pt>
    <dgm:pt modelId="{64439D9C-7797-46E0-A25B-A08AC2E19AAF}" type="pres">
      <dgm:prSet presAssocID="{5680CB69-F066-4E6A-8884-31135558E6A8}" presName="text" presStyleLbl="fgAcc0" presStyleIdx="0" presStyleCnt="1" custScaleX="1738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DCAFEA-0044-41D0-9DF9-6F7680EA53A6}" type="pres">
      <dgm:prSet presAssocID="{5680CB69-F066-4E6A-8884-31135558E6A8}" presName="hierChild2" presStyleCnt="0"/>
      <dgm:spPr/>
    </dgm:pt>
    <dgm:pt modelId="{3B7E4109-273E-481D-8471-CA8525EB0486}" type="pres">
      <dgm:prSet presAssocID="{83295B0C-7504-4114-890A-C2302853348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CCA34553-9C9C-47B8-B59A-73643076C6BA}" type="pres">
      <dgm:prSet presAssocID="{A3230D87-F97A-43BC-9D57-F7B6E3144BBF}" presName="hierRoot2" presStyleCnt="0"/>
      <dgm:spPr/>
    </dgm:pt>
    <dgm:pt modelId="{A31CAFEB-D8DE-43DA-BEDD-DF72CB39F588}" type="pres">
      <dgm:prSet presAssocID="{A3230D87-F97A-43BC-9D57-F7B6E3144BBF}" presName="composite2" presStyleCnt="0"/>
      <dgm:spPr/>
    </dgm:pt>
    <dgm:pt modelId="{080CCE54-C603-48A6-812B-04C95BA56CD5}" type="pres">
      <dgm:prSet presAssocID="{A3230D87-F97A-43BC-9D57-F7B6E3144BBF}" presName="background2" presStyleLbl="node2" presStyleIdx="0" presStyleCnt="2"/>
      <dgm:spPr/>
    </dgm:pt>
    <dgm:pt modelId="{1E4E5802-5A06-4A98-89A8-4AD8E371BE93}" type="pres">
      <dgm:prSet presAssocID="{A3230D87-F97A-43BC-9D57-F7B6E3144BBF}" presName="text2" presStyleLbl="fgAcc2" presStyleIdx="0" presStyleCnt="2" custScaleX="1940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51B211-3B01-4363-9CBB-776577EAC254}" type="pres">
      <dgm:prSet presAssocID="{A3230D87-F97A-43BC-9D57-F7B6E3144BBF}" presName="hierChild3" presStyleCnt="0"/>
      <dgm:spPr/>
    </dgm:pt>
    <dgm:pt modelId="{A3C9130B-D726-4635-8232-10E7B228E5D7}" type="pres">
      <dgm:prSet presAssocID="{DC676A14-3A32-4569-8FA3-693FBDE97AF4}" presName="Name10" presStyleLbl="parChTrans1D2" presStyleIdx="1" presStyleCnt="2"/>
      <dgm:spPr/>
      <dgm:t>
        <a:bodyPr/>
        <a:lstStyle/>
        <a:p>
          <a:endParaRPr lang="ru-RU"/>
        </a:p>
      </dgm:t>
    </dgm:pt>
    <dgm:pt modelId="{9AC79257-4D29-4648-8FC6-F5FCDBFA621F}" type="pres">
      <dgm:prSet presAssocID="{E9FE1A7B-4BE4-4447-9E14-3409A6B68C8C}" presName="hierRoot2" presStyleCnt="0"/>
      <dgm:spPr/>
    </dgm:pt>
    <dgm:pt modelId="{511DB845-DF25-4AA4-8075-CE11D7EA9AE0}" type="pres">
      <dgm:prSet presAssocID="{E9FE1A7B-4BE4-4447-9E14-3409A6B68C8C}" presName="composite2" presStyleCnt="0"/>
      <dgm:spPr/>
    </dgm:pt>
    <dgm:pt modelId="{87B107CE-D3D6-447A-AE40-3E3ADBA6F9CA}" type="pres">
      <dgm:prSet presAssocID="{E9FE1A7B-4BE4-4447-9E14-3409A6B68C8C}" presName="background2" presStyleLbl="node2" presStyleIdx="1" presStyleCnt="2"/>
      <dgm:spPr/>
    </dgm:pt>
    <dgm:pt modelId="{F2210114-3DC6-41ED-91EF-3CF220AEF016}" type="pres">
      <dgm:prSet presAssocID="{E9FE1A7B-4BE4-4447-9E14-3409A6B68C8C}" presName="text2" presStyleLbl="fgAcc2" presStyleIdx="1" presStyleCnt="2" custScaleX="1974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323BBD-7341-402F-ADA7-01211D99EDD5}" type="pres">
      <dgm:prSet presAssocID="{E9FE1A7B-4BE4-4447-9E14-3409A6B68C8C}" presName="hierChild3" presStyleCnt="0"/>
      <dgm:spPr/>
    </dgm:pt>
  </dgm:ptLst>
  <dgm:cxnLst>
    <dgm:cxn modelId="{4D6DF478-4839-4E21-8D1B-2F30007356D4}" type="presOf" srcId="{A3230D87-F97A-43BC-9D57-F7B6E3144BBF}" destId="{1E4E5802-5A06-4A98-89A8-4AD8E371BE93}" srcOrd="0" destOrd="0" presId="urn:microsoft.com/office/officeart/2005/8/layout/hierarchy1"/>
    <dgm:cxn modelId="{C5CD7C68-4364-4578-BC2A-C8D3A48CA9A5}" type="presOf" srcId="{6B286E6C-D320-4144-96FD-B02B7DA6E693}" destId="{9F3F09CF-66AB-4D0F-8759-F95A440F8CD9}" srcOrd="0" destOrd="0" presId="urn:microsoft.com/office/officeart/2005/8/layout/hierarchy1"/>
    <dgm:cxn modelId="{DF601F6E-8867-434B-B444-142DFCAE1C0C}" srcId="{5680CB69-F066-4E6A-8884-31135558E6A8}" destId="{A3230D87-F97A-43BC-9D57-F7B6E3144BBF}" srcOrd="0" destOrd="0" parTransId="{83295B0C-7504-4114-890A-C23028533481}" sibTransId="{FB75B988-067D-47E7-BE19-59D9EB340051}"/>
    <dgm:cxn modelId="{764E8234-2AEE-4347-82DE-442E620CB73E}" type="presOf" srcId="{83295B0C-7504-4114-890A-C23028533481}" destId="{3B7E4109-273E-481D-8471-CA8525EB0486}" srcOrd="0" destOrd="0" presId="urn:microsoft.com/office/officeart/2005/8/layout/hierarchy1"/>
    <dgm:cxn modelId="{AD832368-3093-49F0-94AF-E6DC2E09AB02}" type="presOf" srcId="{5680CB69-F066-4E6A-8884-31135558E6A8}" destId="{64439D9C-7797-46E0-A25B-A08AC2E19AAF}" srcOrd="0" destOrd="0" presId="urn:microsoft.com/office/officeart/2005/8/layout/hierarchy1"/>
    <dgm:cxn modelId="{28B98E3C-5F36-4096-B41B-72391ED8342D}" srcId="{6B286E6C-D320-4144-96FD-B02B7DA6E693}" destId="{5680CB69-F066-4E6A-8884-31135558E6A8}" srcOrd="0" destOrd="0" parTransId="{50BCB17D-852E-400F-84CC-66E08B15A1F6}" sibTransId="{C09A626C-58AE-4186-8C50-2B5353CE0BEE}"/>
    <dgm:cxn modelId="{61B93AB3-8643-4BF2-9164-37E6A76EC283}" srcId="{5680CB69-F066-4E6A-8884-31135558E6A8}" destId="{E9FE1A7B-4BE4-4447-9E14-3409A6B68C8C}" srcOrd="1" destOrd="0" parTransId="{DC676A14-3A32-4569-8FA3-693FBDE97AF4}" sibTransId="{B76C8847-2712-42BD-9638-671E2F31FF02}"/>
    <dgm:cxn modelId="{FC6C5F33-5459-48D5-8753-2D8CB9F70CEC}" type="presOf" srcId="{E9FE1A7B-4BE4-4447-9E14-3409A6B68C8C}" destId="{F2210114-3DC6-41ED-91EF-3CF220AEF016}" srcOrd="0" destOrd="0" presId="urn:microsoft.com/office/officeart/2005/8/layout/hierarchy1"/>
    <dgm:cxn modelId="{B68F9F09-6800-4A4C-A13B-9A9A6747D541}" type="presOf" srcId="{DC676A14-3A32-4569-8FA3-693FBDE97AF4}" destId="{A3C9130B-D726-4635-8232-10E7B228E5D7}" srcOrd="0" destOrd="0" presId="urn:microsoft.com/office/officeart/2005/8/layout/hierarchy1"/>
    <dgm:cxn modelId="{77ED3027-D59E-415D-90F7-A69039D7EE21}" type="presParOf" srcId="{9F3F09CF-66AB-4D0F-8759-F95A440F8CD9}" destId="{81EC32FF-5F43-49C0-A7B2-DCD8B494F629}" srcOrd="0" destOrd="0" presId="urn:microsoft.com/office/officeart/2005/8/layout/hierarchy1"/>
    <dgm:cxn modelId="{6AA5AA46-E416-4EFF-BA0A-033A9C014C0B}" type="presParOf" srcId="{81EC32FF-5F43-49C0-A7B2-DCD8B494F629}" destId="{5053283E-9055-4C98-ADA9-2A1B506EF8FB}" srcOrd="0" destOrd="0" presId="urn:microsoft.com/office/officeart/2005/8/layout/hierarchy1"/>
    <dgm:cxn modelId="{240DFFD3-38A1-46E3-9708-5C2011D425F1}" type="presParOf" srcId="{5053283E-9055-4C98-ADA9-2A1B506EF8FB}" destId="{314D61BA-8F29-49FF-A7FA-5BB92A8B3150}" srcOrd="0" destOrd="0" presId="urn:microsoft.com/office/officeart/2005/8/layout/hierarchy1"/>
    <dgm:cxn modelId="{66260E8A-65F5-431F-944F-3CDC0CE3B155}" type="presParOf" srcId="{5053283E-9055-4C98-ADA9-2A1B506EF8FB}" destId="{64439D9C-7797-46E0-A25B-A08AC2E19AAF}" srcOrd="1" destOrd="0" presId="urn:microsoft.com/office/officeart/2005/8/layout/hierarchy1"/>
    <dgm:cxn modelId="{970E455C-2800-455F-B8FC-91C8658DFA6C}" type="presParOf" srcId="{81EC32FF-5F43-49C0-A7B2-DCD8B494F629}" destId="{C8DCAFEA-0044-41D0-9DF9-6F7680EA53A6}" srcOrd="1" destOrd="0" presId="urn:microsoft.com/office/officeart/2005/8/layout/hierarchy1"/>
    <dgm:cxn modelId="{D3D07107-1BF5-487C-80CD-E1FAF518CB57}" type="presParOf" srcId="{C8DCAFEA-0044-41D0-9DF9-6F7680EA53A6}" destId="{3B7E4109-273E-481D-8471-CA8525EB0486}" srcOrd="0" destOrd="0" presId="urn:microsoft.com/office/officeart/2005/8/layout/hierarchy1"/>
    <dgm:cxn modelId="{45D2D2E1-3A35-416A-8351-332A39F244A7}" type="presParOf" srcId="{C8DCAFEA-0044-41D0-9DF9-6F7680EA53A6}" destId="{CCA34553-9C9C-47B8-B59A-73643076C6BA}" srcOrd="1" destOrd="0" presId="urn:microsoft.com/office/officeart/2005/8/layout/hierarchy1"/>
    <dgm:cxn modelId="{BE8683E3-B9DB-4FFC-B22C-2C5CFE7E6D5F}" type="presParOf" srcId="{CCA34553-9C9C-47B8-B59A-73643076C6BA}" destId="{A31CAFEB-D8DE-43DA-BEDD-DF72CB39F588}" srcOrd="0" destOrd="0" presId="urn:microsoft.com/office/officeart/2005/8/layout/hierarchy1"/>
    <dgm:cxn modelId="{D6A4BB62-0166-4957-AC07-C89067A7DF6A}" type="presParOf" srcId="{A31CAFEB-D8DE-43DA-BEDD-DF72CB39F588}" destId="{080CCE54-C603-48A6-812B-04C95BA56CD5}" srcOrd="0" destOrd="0" presId="urn:microsoft.com/office/officeart/2005/8/layout/hierarchy1"/>
    <dgm:cxn modelId="{B4DAD622-AAC9-4BDD-BA31-D87C944BE416}" type="presParOf" srcId="{A31CAFEB-D8DE-43DA-BEDD-DF72CB39F588}" destId="{1E4E5802-5A06-4A98-89A8-4AD8E371BE93}" srcOrd="1" destOrd="0" presId="urn:microsoft.com/office/officeart/2005/8/layout/hierarchy1"/>
    <dgm:cxn modelId="{B2E1E11B-392E-4E3A-AC73-BC503F11AA32}" type="presParOf" srcId="{CCA34553-9C9C-47B8-B59A-73643076C6BA}" destId="{6B51B211-3B01-4363-9CBB-776577EAC254}" srcOrd="1" destOrd="0" presId="urn:microsoft.com/office/officeart/2005/8/layout/hierarchy1"/>
    <dgm:cxn modelId="{AF4AB153-2B60-4E48-9445-E4584DE7E7D1}" type="presParOf" srcId="{C8DCAFEA-0044-41D0-9DF9-6F7680EA53A6}" destId="{A3C9130B-D726-4635-8232-10E7B228E5D7}" srcOrd="2" destOrd="0" presId="urn:microsoft.com/office/officeart/2005/8/layout/hierarchy1"/>
    <dgm:cxn modelId="{485B0704-41EE-4D03-AF80-D9959C9EDB93}" type="presParOf" srcId="{C8DCAFEA-0044-41D0-9DF9-6F7680EA53A6}" destId="{9AC79257-4D29-4648-8FC6-F5FCDBFA621F}" srcOrd="3" destOrd="0" presId="urn:microsoft.com/office/officeart/2005/8/layout/hierarchy1"/>
    <dgm:cxn modelId="{66A09593-A038-4B2C-BF58-F9CC3D848418}" type="presParOf" srcId="{9AC79257-4D29-4648-8FC6-F5FCDBFA621F}" destId="{511DB845-DF25-4AA4-8075-CE11D7EA9AE0}" srcOrd="0" destOrd="0" presId="urn:microsoft.com/office/officeart/2005/8/layout/hierarchy1"/>
    <dgm:cxn modelId="{463A079A-66B5-4BA7-B560-A69C37BBB964}" type="presParOf" srcId="{511DB845-DF25-4AA4-8075-CE11D7EA9AE0}" destId="{87B107CE-D3D6-447A-AE40-3E3ADBA6F9CA}" srcOrd="0" destOrd="0" presId="urn:microsoft.com/office/officeart/2005/8/layout/hierarchy1"/>
    <dgm:cxn modelId="{3A037259-BDB8-4089-BD61-2549084B2C60}" type="presParOf" srcId="{511DB845-DF25-4AA4-8075-CE11D7EA9AE0}" destId="{F2210114-3DC6-41ED-91EF-3CF220AEF016}" srcOrd="1" destOrd="0" presId="urn:microsoft.com/office/officeart/2005/8/layout/hierarchy1"/>
    <dgm:cxn modelId="{4B2790E8-B544-4950-A83A-D88C22DB6F96}" type="presParOf" srcId="{9AC79257-4D29-4648-8FC6-F5FCDBFA621F}" destId="{AB323BBD-7341-402F-ADA7-01211D99EDD5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B8FAED7-4415-4F7F-9E77-51C92294643C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2DEC406-1D0D-4E05-8168-C6E0DA762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AED7-4415-4F7F-9E77-51C92294643C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C406-1D0D-4E05-8168-C6E0DA762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AED7-4415-4F7F-9E77-51C92294643C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C406-1D0D-4E05-8168-C6E0DA762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B8FAED7-4415-4F7F-9E77-51C92294643C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C406-1D0D-4E05-8168-C6E0DA762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B8FAED7-4415-4F7F-9E77-51C92294643C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2DEC406-1D0D-4E05-8168-C6E0DA76254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B8FAED7-4415-4F7F-9E77-51C92294643C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2DEC406-1D0D-4E05-8168-C6E0DA762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B8FAED7-4415-4F7F-9E77-51C92294643C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2DEC406-1D0D-4E05-8168-C6E0DA762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AED7-4415-4F7F-9E77-51C92294643C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EC406-1D0D-4E05-8168-C6E0DA762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B8FAED7-4415-4F7F-9E77-51C92294643C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2DEC406-1D0D-4E05-8168-C6E0DA762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B8FAED7-4415-4F7F-9E77-51C92294643C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2DEC406-1D0D-4E05-8168-C6E0DA762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B8FAED7-4415-4F7F-9E77-51C92294643C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2DEC406-1D0D-4E05-8168-C6E0DA762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B8FAED7-4415-4F7F-9E77-51C92294643C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2DEC406-1D0D-4E05-8168-C6E0DA762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776288"/>
            <a:ext cx="8643998" cy="200977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"Сглаживание 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экстраполяция"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714884"/>
            <a:ext cx="5143536" cy="1714512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b="1" dirty="0" smtClean="0">
                <a:latin typeface="+mj-lt"/>
                <a:cs typeface="Times New Roman" pitchFamily="18" charset="0"/>
              </a:rPr>
              <a:t>Работу выполнили:</a:t>
            </a:r>
          </a:p>
          <a:p>
            <a:pPr algn="l"/>
            <a:r>
              <a:rPr lang="ru-RU" b="1" dirty="0" smtClean="0">
                <a:latin typeface="+mj-lt"/>
                <a:cs typeface="Times New Roman" pitchFamily="18" charset="0"/>
              </a:rPr>
              <a:t>    </a:t>
            </a:r>
            <a:r>
              <a:rPr lang="ru-RU" b="1" dirty="0" err="1" smtClean="0">
                <a:latin typeface="+mj-lt"/>
                <a:cs typeface="Times New Roman" pitchFamily="18" charset="0"/>
              </a:rPr>
              <a:t>Есаян</a:t>
            </a:r>
            <a:r>
              <a:rPr lang="ru-RU" b="1" dirty="0" smtClean="0">
                <a:latin typeface="+mj-lt"/>
                <a:cs typeface="Times New Roman" pitchFamily="18" charset="0"/>
              </a:rPr>
              <a:t> С.В.</a:t>
            </a:r>
          </a:p>
          <a:p>
            <a:pPr algn="l"/>
            <a:r>
              <a:rPr lang="ru-RU" b="1" dirty="0" smtClean="0">
                <a:latin typeface="+mj-lt"/>
                <a:cs typeface="Times New Roman" pitchFamily="18" charset="0"/>
              </a:rPr>
              <a:t>    Ипатова В.В.</a:t>
            </a:r>
          </a:p>
          <a:p>
            <a:pPr algn="l"/>
            <a:r>
              <a:rPr lang="ru-RU" b="1" dirty="0" smtClean="0">
                <a:latin typeface="+mj-lt"/>
                <a:cs typeface="Times New Roman" pitchFamily="18" charset="0"/>
              </a:rPr>
              <a:t>    </a:t>
            </a:r>
            <a:r>
              <a:rPr lang="ru-RU" b="1" dirty="0" err="1" smtClean="0">
                <a:latin typeface="+mj-lt"/>
                <a:cs typeface="Times New Roman" pitchFamily="18" charset="0"/>
              </a:rPr>
              <a:t>Манукянц</a:t>
            </a:r>
            <a:r>
              <a:rPr lang="ru-RU" b="1" dirty="0" smtClean="0">
                <a:latin typeface="+mj-lt"/>
                <a:cs typeface="Times New Roman" pitchFamily="18" charset="0"/>
              </a:rPr>
              <a:t> Д.И.</a:t>
            </a:r>
            <a:br>
              <a:rPr lang="ru-RU" b="1" dirty="0" smtClean="0">
                <a:latin typeface="+mj-lt"/>
                <a:cs typeface="Times New Roman" pitchFamily="18" charset="0"/>
              </a:rPr>
            </a:br>
            <a:endParaRPr lang="ru-RU" b="1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61242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Метод подбора функций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6894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- выбор оптимального вида функции, описывающей эмпирический ряд. Задача выбора функции заключается в подборе по фактическим данным формы зависимости (линии) так, чтобы отклонения данных исходного ряда, от соответствующих расчетных, находящихся на линии, были наименьшими. После этого можно продолжить эту линию и получить прогноз.</a:t>
            </a:r>
          </a:p>
          <a:p>
            <a:endParaRPr lang="ru-RU" sz="2000" dirty="0"/>
          </a:p>
        </p:txBody>
      </p:sp>
      <p:pic>
        <p:nvPicPr>
          <p:cNvPr id="4" name="Рисунок 3" descr="2014-03-03_1318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3214686"/>
            <a:ext cx="4167180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67494"/>
            <a:ext cx="8715436" cy="139903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Метод наименьших квадратов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472518" cy="535785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- это расчет параметров (а, </a:t>
            </a:r>
            <a:r>
              <a:rPr lang="ru-RU" dirty="0" err="1" smtClean="0"/>
              <a:t>b</a:t>
            </a:r>
            <a:r>
              <a:rPr lang="ru-RU" dirty="0" smtClean="0"/>
              <a:t>) для конкретной функциональной зависимости. Параметры модели тренда должны минимизировать отклонения расчетных значений от соответствующих значений исходного ряда. Есть программы, предусматривающие возможность моделирования экономических рядов по 16-ти функциям: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линейной (</a:t>
            </a:r>
            <a:r>
              <a:rPr lang="ru-RU" dirty="0" err="1" smtClean="0"/>
              <a:t>y</a:t>
            </a:r>
            <a:r>
              <a:rPr lang="ru-RU" dirty="0" smtClean="0"/>
              <a:t> = а + </a:t>
            </a:r>
            <a:r>
              <a:rPr lang="ru-RU" dirty="0" err="1" smtClean="0"/>
              <a:t>b</a:t>
            </a:r>
            <a:r>
              <a:rPr lang="ru-RU" dirty="0" smtClean="0"/>
              <a:t> * </a:t>
            </a:r>
            <a:r>
              <a:rPr lang="ru-RU" dirty="0" err="1" smtClean="0"/>
              <a:t>х</a:t>
            </a:r>
            <a:r>
              <a:rPr lang="ru-RU" dirty="0" smtClean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гиперболической различных типов (у = а + </a:t>
            </a:r>
            <a:r>
              <a:rPr lang="ru-RU" dirty="0" err="1" smtClean="0"/>
              <a:t>b</a:t>
            </a:r>
            <a:r>
              <a:rPr lang="ru-RU" dirty="0" smtClean="0"/>
              <a:t> / </a:t>
            </a:r>
            <a:r>
              <a:rPr lang="ru-RU" dirty="0" err="1" smtClean="0"/>
              <a:t>х</a:t>
            </a:r>
            <a:r>
              <a:rPr lang="ru-RU" dirty="0" smtClean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экспоненциальной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степенной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логарифмической и др. </a:t>
            </a:r>
          </a:p>
          <a:p>
            <a:pPr>
              <a:buNone/>
            </a:pPr>
            <a:r>
              <a:rPr lang="ru-RU" dirty="0" smtClean="0"/>
              <a:t>     Каждая из них может иметь свою, специфическую область применения при прогнозировании экономических явлений.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2357430"/>
            <a:ext cx="3553707" cy="28971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5715040" cy="585791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Так, </a:t>
            </a: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линейная функция применяется </a:t>
            </a:r>
            <a:r>
              <a:rPr lang="ru-RU" dirty="0" smtClean="0"/>
              <a:t>для описания процессов, равномерно развивающихся во времени. Параметр </a:t>
            </a:r>
            <a:r>
              <a:rPr lang="ru-RU" dirty="0" err="1" smtClean="0"/>
              <a:t>b</a:t>
            </a:r>
            <a:r>
              <a:rPr lang="ru-RU" dirty="0" smtClean="0"/>
              <a:t> (коэффициент регрессии) показывает скорость изменения прогнозируемого у при изменении х. </a:t>
            </a: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Гиперболы</a:t>
            </a:r>
            <a:r>
              <a:rPr lang="ru-RU" dirty="0" smtClean="0"/>
              <a:t> хорошо описывают процессы, характеризующиеся насыщением, когда существует фактор, сдерживающий рост прогнозируемого показателя.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929718" cy="278608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выбирается: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u="sng" dirty="0" smtClean="0"/>
              <a:t>во-первых,</a:t>
            </a:r>
            <a:r>
              <a:rPr lang="ru-RU" dirty="0" smtClean="0"/>
              <a:t> визуально, на основе сопоставления вида кривой, ее специфических свойств и качественной характеристики тенденции экономического явления; </a:t>
            </a:r>
          </a:p>
          <a:p>
            <a:pPr>
              <a:buFont typeface="Wingdings" pitchFamily="2" charset="2"/>
              <a:buChar char="Ø"/>
            </a:pPr>
            <a:r>
              <a:rPr lang="ru-RU" u="sng" dirty="0" smtClean="0"/>
              <a:t>во-вторых,</a:t>
            </a:r>
            <a:r>
              <a:rPr lang="ru-RU" dirty="0" smtClean="0"/>
              <a:t> исходя из значения критерия. В качестве критерия чаще всего используется сумма квадратов отклонений - из совокупности функций выбирается та, которой соответствует ее минимальное значение.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  <p:pic>
        <p:nvPicPr>
          <p:cNvPr id="4" name="Рисунок 3" descr="newsbel.by-14.08.2015-BqA44G4DmmJPJcOu8biVlpTbq0ZjevFQ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3000372"/>
            <a:ext cx="8215370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139903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Метод экспоненциального сглаживания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89649"/>
            <a:ext cx="8686800" cy="4865159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u="sng" dirty="0" smtClean="0"/>
              <a:t>наиболее эффективен при разработке среднесрочных прогнозов.</a:t>
            </a:r>
            <a:r>
              <a:rPr lang="ru-RU" dirty="0" smtClean="0"/>
              <a:t> Он приемлем при прогнозировании только на один период вперед. </a:t>
            </a: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основные достоинства: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простота процедуры вычислений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возможность учета весов исходной информации. Рабочая </a:t>
            </a:r>
          </a:p>
          <a:p>
            <a:pPr>
              <a:buNone/>
            </a:pPr>
            <a:r>
              <a:rPr lang="ru-RU" dirty="0" smtClean="0"/>
              <a:t>    Формула метода экспоненциального сглаживания: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где </a:t>
            </a:r>
            <a:r>
              <a:rPr lang="ru-RU" dirty="0" err="1" smtClean="0"/>
              <a:t>t</a:t>
            </a:r>
            <a:r>
              <a:rPr lang="ru-RU" dirty="0" smtClean="0"/>
              <a:t> – период, </a:t>
            </a:r>
          </a:p>
          <a:p>
            <a:pPr>
              <a:buNone/>
            </a:pPr>
            <a:r>
              <a:rPr lang="ru-RU" dirty="0" smtClean="0"/>
              <a:t>t+1 – прогнозный период; </a:t>
            </a:r>
          </a:p>
          <a:p>
            <a:pPr>
              <a:buNone/>
            </a:pPr>
            <a:r>
              <a:rPr lang="ru-RU" dirty="0" smtClean="0"/>
              <a:t>Ut+1 - прогнозируемый показатель; </a:t>
            </a:r>
          </a:p>
          <a:p>
            <a:pPr>
              <a:buNone/>
            </a:pPr>
            <a:r>
              <a:rPr lang="ru-RU" dirty="0" err="1" smtClean="0"/>
              <a:t>α </a:t>
            </a:r>
            <a:r>
              <a:rPr lang="ru-RU" dirty="0" smtClean="0"/>
              <a:t>- параметр сглаживания;</a:t>
            </a:r>
          </a:p>
          <a:p>
            <a:pPr>
              <a:buNone/>
            </a:pPr>
            <a:r>
              <a:rPr lang="ru-RU" dirty="0" err="1" smtClean="0"/>
              <a:t>Уt</a:t>
            </a:r>
            <a:r>
              <a:rPr lang="ru-RU" dirty="0" smtClean="0"/>
              <a:t> - фактическое значение исследуемого показателя за период, предшествующий прогнозному; </a:t>
            </a:r>
          </a:p>
          <a:p>
            <a:pPr>
              <a:buNone/>
            </a:pPr>
            <a:r>
              <a:rPr lang="ru-RU" dirty="0" err="1" smtClean="0"/>
              <a:t>Ut</a:t>
            </a:r>
            <a:r>
              <a:rPr lang="ru-RU" dirty="0" smtClean="0"/>
              <a:t> - экспоненциально взвешенная средняя для периода, предшествующего прогнозному.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5" y="3357562"/>
            <a:ext cx="3929090" cy="714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1436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прогнозировании данным методом возникает два затруднения: 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выбор значения параметра сглаживания </a:t>
            </a:r>
            <a:r>
              <a:rPr lang="ru-RU" sz="2800" dirty="0" err="1" smtClean="0"/>
              <a:t>α</a:t>
            </a:r>
            <a:r>
              <a:rPr lang="ru-RU" sz="2800" dirty="0" smtClean="0"/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определение начального значения </a:t>
            </a:r>
            <a:r>
              <a:rPr lang="ru-RU" sz="2800" dirty="0" err="1" smtClean="0"/>
              <a:t>Uo</a:t>
            </a:r>
            <a:r>
              <a:rPr lang="ru-RU" sz="2800" dirty="0" smtClean="0"/>
              <a:t>.</a:t>
            </a:r>
          </a:p>
          <a:p>
            <a:pPr>
              <a:buNone/>
            </a:pPr>
            <a:r>
              <a:rPr lang="ru-RU" sz="2800" dirty="0" smtClean="0"/>
              <a:t>От величины </a:t>
            </a:r>
            <a:r>
              <a:rPr lang="ru-RU" sz="2800" dirty="0" err="1" smtClean="0"/>
              <a:t>α </a:t>
            </a:r>
            <a:r>
              <a:rPr lang="ru-RU" sz="2800" dirty="0" smtClean="0"/>
              <a:t>зависит, как быстро снижается вес влияния предшествующих наблюдений. Чем больше </a:t>
            </a:r>
            <a:r>
              <a:rPr lang="ru-RU" sz="2800" dirty="0" err="1" smtClean="0"/>
              <a:t>α</a:t>
            </a:r>
            <a:r>
              <a:rPr lang="ru-RU" sz="2800" dirty="0" smtClean="0"/>
              <a:t>, тем меньше сказывается влияние предшествующих лет. Если значение </a:t>
            </a:r>
            <a:r>
              <a:rPr lang="ru-RU" sz="2800" dirty="0" err="1" smtClean="0"/>
              <a:t>α </a:t>
            </a:r>
            <a:r>
              <a:rPr lang="ru-RU" sz="2800" dirty="0" smtClean="0"/>
              <a:t>близко к единице, то это приводит к учету при прогнозе в основном влияния лишь последних наблюдений. Если значение </a:t>
            </a:r>
            <a:r>
              <a:rPr lang="ru-RU" sz="2800" dirty="0" err="1" smtClean="0"/>
              <a:t>α </a:t>
            </a:r>
            <a:r>
              <a:rPr lang="ru-RU" sz="2800" dirty="0" smtClean="0"/>
              <a:t>близко к нулю, то веса, по которым взвешиваются уровни временного ряда, убывают медленно, т.е. при прогнозе учитываются все (или почти все) прошлые наблюдения. </a:t>
            </a:r>
          </a:p>
          <a:p>
            <a:pPr>
              <a:buNone/>
            </a:pPr>
            <a:endParaRPr lang="ru-RU" sz="2800" dirty="0" smtClean="0"/>
          </a:p>
          <a:p>
            <a:pPr>
              <a:buFont typeface="Wingdings" pitchFamily="2" charset="2"/>
              <a:buChar char="Ø"/>
            </a:pPr>
            <a:endParaRPr lang="ru-RU" sz="2800" dirty="0" smtClean="0"/>
          </a:p>
          <a:p>
            <a:pPr>
              <a:buFont typeface="Wingdings" pitchFamily="2" charset="2"/>
              <a:buChar char="Ø"/>
            </a:pPr>
            <a:endParaRPr lang="ru-RU" sz="28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401080" cy="6169080"/>
          </a:xfrm>
        </p:spPr>
        <p:txBody>
          <a:bodyPr/>
          <a:lstStyle/>
          <a:p>
            <a:r>
              <a:rPr lang="ru-RU" dirty="0" smtClean="0"/>
              <a:t>Точного метода для выбора оптимальной величины параметра сглаживания </a:t>
            </a:r>
            <a:r>
              <a:rPr lang="ru-RU" dirty="0" err="1" smtClean="0"/>
              <a:t>α </a:t>
            </a:r>
            <a:r>
              <a:rPr lang="ru-RU" dirty="0" smtClean="0"/>
              <a:t>нет. В отдельных случаях автор данного метода </a:t>
            </a:r>
            <a:r>
              <a:rPr lang="ru-RU" u="sng" dirty="0" smtClean="0"/>
              <a:t>профессор Браун </a:t>
            </a:r>
            <a:r>
              <a:rPr lang="ru-RU" dirty="0" smtClean="0"/>
              <a:t>предлагал определять величину </a:t>
            </a:r>
            <a:r>
              <a:rPr lang="ru-RU" dirty="0" err="1" smtClean="0"/>
              <a:t>α</a:t>
            </a:r>
            <a:r>
              <a:rPr lang="ru-RU" dirty="0" smtClean="0"/>
              <a:t>, исходя из длины интервала сглаживания. При этом </a:t>
            </a:r>
            <a:r>
              <a:rPr lang="ru-RU" dirty="0" err="1" smtClean="0"/>
              <a:t>α </a:t>
            </a:r>
            <a:r>
              <a:rPr lang="ru-RU" dirty="0" smtClean="0"/>
              <a:t>вычисляется по формуле:  </a:t>
            </a:r>
          </a:p>
          <a:p>
            <a:pPr>
              <a:buNone/>
            </a:pPr>
            <a:r>
              <a:rPr lang="ru-RU" dirty="0" smtClean="0"/>
              <a:t>                                    </a:t>
            </a:r>
          </a:p>
          <a:p>
            <a:endParaRPr lang="ru-RU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3786190"/>
            <a:ext cx="2357453" cy="1299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57158" y="5572140"/>
            <a:ext cx="83167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где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число наблюдений, входящих в интервал сглаживания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616908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600" dirty="0" smtClean="0"/>
              <a:t>Задача выбора </a:t>
            </a:r>
            <a:r>
              <a:rPr lang="ru-RU" sz="2600" dirty="0" err="1" smtClean="0"/>
              <a:t>Uo</a:t>
            </a:r>
            <a:r>
              <a:rPr lang="ru-RU" sz="2600" dirty="0" smtClean="0"/>
              <a:t> (экспоненциально взвешенного среднего начального) </a:t>
            </a:r>
            <a:r>
              <a:rPr lang="ru-RU" sz="2600" u="sng" dirty="0" smtClean="0"/>
              <a:t>решается следующими способами: 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/>
              <a:t>если есть данные о развитии явления в прошлом, то можно воспользоваться средней арифметической и приравнять к ней </a:t>
            </a:r>
            <a:r>
              <a:rPr lang="ru-RU" sz="2600" dirty="0" err="1" smtClean="0"/>
              <a:t>Uo</a:t>
            </a:r>
            <a:r>
              <a:rPr lang="ru-RU" sz="2600" dirty="0" smtClean="0"/>
              <a:t>; 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/>
              <a:t>если таких сведений нет, то в качестве </a:t>
            </a:r>
            <a:r>
              <a:rPr lang="ru-RU" sz="2600" dirty="0" err="1" smtClean="0"/>
              <a:t>Uo</a:t>
            </a:r>
            <a:r>
              <a:rPr lang="ru-RU" sz="2600" dirty="0" smtClean="0"/>
              <a:t> используют исходное первое значение базы прогноза У1.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Также можно воспользоваться экспертными оценками. </a:t>
            </a:r>
          </a:p>
          <a:p>
            <a:pPr>
              <a:buNone/>
            </a:pPr>
            <a:r>
              <a:rPr lang="ru-RU" sz="2800" dirty="0" smtClean="0"/>
              <a:t>Отметим, что при изучении экономических временных рядов и прогнозировании экономических процессов метод экспоненциального сглаживания не всегда «срабатывает». Это обусловлено тем, что экономические временные ряды бывают слишком короткими (15-20 наблюдений), и в случае, когда темпы роста и прироста велики, данный метод не «успевает» отразить все изменения.</a:t>
            </a:r>
          </a:p>
          <a:p>
            <a:pPr>
              <a:buFont typeface="Wingdings" pitchFamily="2" charset="2"/>
              <a:buChar char="Ø"/>
            </a:pPr>
            <a:endParaRPr lang="ru-RU" sz="2600" dirty="0" smtClean="0"/>
          </a:p>
          <a:p>
            <a:pPr>
              <a:buFont typeface="Wingdings" pitchFamily="2" charset="2"/>
              <a:buChar char="Ø"/>
            </a:pP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Пример применения метода экспоненциального сглаживания для разработки прогноза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Задача. Имеются данные, характеризующие уровень безработицы в регионе, %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4" name="Рисунок 3" descr="Безымянный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714621"/>
            <a:ext cx="8429684" cy="1076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14282" y="4286256"/>
            <a:ext cx="87154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Постройте прогноз уровня безработицы в регионе на ноябрь, декабрь, январь месяцы, используя методы: скользящей средней, экспоненциального сглаживания, наименьших квадратов.</a:t>
            </a:r>
          </a:p>
          <a:p>
            <a:r>
              <a:rPr lang="ru-RU" sz="2000" dirty="0" smtClean="0"/>
              <a:t>Рассчитайте ошибки полученных прогнозов при использовании каждого метода.</a:t>
            </a:r>
          </a:p>
          <a:p>
            <a:r>
              <a:rPr lang="ru-RU" sz="2000" dirty="0" smtClean="0"/>
              <a:t>Сравните полученные результаты, сделайте выводы.</a:t>
            </a:r>
            <a:endParaRPr lang="ru-RU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Решение методом экспоненциального сглаживания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8929718" cy="48831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1800" dirty="0" smtClean="0"/>
              <a:t>1) Определяем значение параметра сглаживания по формуле: </a:t>
            </a:r>
          </a:p>
          <a:p>
            <a:pPr>
              <a:buNone/>
            </a:pPr>
            <a:r>
              <a:rPr lang="el-GR" sz="1800" dirty="0" smtClean="0"/>
              <a:t>α = 2/ (10+1) = 0,2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2) Определяем начальное значение </a:t>
            </a:r>
            <a:r>
              <a:rPr lang="ru-RU" sz="1800" dirty="0" err="1" smtClean="0"/>
              <a:t>Uo</a:t>
            </a:r>
            <a:r>
              <a:rPr lang="ru-RU" sz="1800" dirty="0" smtClean="0"/>
              <a:t> двумя способами:</a:t>
            </a:r>
          </a:p>
          <a:p>
            <a:pPr>
              <a:buNone/>
            </a:pPr>
            <a:r>
              <a:rPr lang="ru-RU" sz="1800" dirty="0" smtClean="0"/>
              <a:t> І способ (средняя арифметическая) </a:t>
            </a:r>
            <a:r>
              <a:rPr lang="ru-RU" sz="1800" dirty="0" err="1" smtClean="0"/>
              <a:t>Uo</a:t>
            </a:r>
            <a:r>
              <a:rPr lang="ru-RU" sz="1800" dirty="0" smtClean="0"/>
              <a:t> = (2,99 + 2,66 + 2,63 + 2,56 + 2,40 + 2,22 + 1,97 + 1,72 + 1,56 + 1,42)/10 = 22,13/10 = 2,21</a:t>
            </a:r>
          </a:p>
          <a:p>
            <a:pPr>
              <a:buNone/>
            </a:pPr>
            <a:r>
              <a:rPr lang="ru-RU" sz="1800" dirty="0" smtClean="0"/>
              <a:t> II способ (принимаем первое значение базы прогноза) </a:t>
            </a:r>
            <a:r>
              <a:rPr lang="ru-RU" sz="1800" dirty="0" err="1" smtClean="0"/>
              <a:t>Uo</a:t>
            </a:r>
            <a:r>
              <a:rPr lang="ru-RU" sz="1800" dirty="0" smtClean="0"/>
              <a:t> = 2,99</a:t>
            </a:r>
          </a:p>
          <a:p>
            <a:pPr>
              <a:buNone/>
            </a:pPr>
            <a:r>
              <a:rPr lang="ru-RU" sz="1800" dirty="0" smtClean="0"/>
              <a:t>3) Рассчитываем экспоненциально взвешенную среднюю для каждого периода, используя формулу: 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Например: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dirty="0" err="1" smtClean="0"/>
              <a:t>Uфев</a:t>
            </a:r>
            <a:r>
              <a:rPr lang="ru-RU" sz="1800" dirty="0" smtClean="0"/>
              <a:t> = 2,99*0,2 +(1-0,2) * 2,21 = 2,37 (І способ)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dirty="0" err="1" smtClean="0"/>
              <a:t>Uмарт</a:t>
            </a:r>
            <a:r>
              <a:rPr lang="ru-RU" sz="1800" dirty="0" smtClean="0"/>
              <a:t> = 2,66*0,2+(1-0,2) * 2,37 = 2,43 (І способ) и т.д.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dirty="0" err="1" smtClean="0"/>
              <a:t>Uфев</a:t>
            </a:r>
            <a:r>
              <a:rPr lang="ru-RU" sz="1800" dirty="0" smtClean="0"/>
              <a:t> = 2,99*0,2 +(1-0,2) * 2,99 = 2,99 (II способ)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dirty="0" err="1" smtClean="0"/>
              <a:t>Uмарт</a:t>
            </a:r>
            <a:r>
              <a:rPr lang="ru-RU" sz="1800" dirty="0" smtClean="0"/>
              <a:t> = 2,66*0,2+(1-0,2) * 2,99 = 2,92 (II способ)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dirty="0" err="1" smtClean="0"/>
              <a:t>Uапр</a:t>
            </a:r>
            <a:r>
              <a:rPr lang="ru-RU" sz="1800" dirty="0" smtClean="0"/>
              <a:t> = 2,63*0,2+(1-0,2) * 2,92 = 2,86 (II способ) и т.д.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4) По этой же формуле вычисляем прогнозное значение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dirty="0" err="1" smtClean="0"/>
              <a:t>Uноябрь=</a:t>
            </a:r>
            <a:r>
              <a:rPr lang="ru-RU" sz="1800" dirty="0" smtClean="0"/>
              <a:t> 1,42*0,2+(1-0,2) * 2,08 = 1,95 (І способ)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dirty="0" err="1" smtClean="0"/>
              <a:t>Uноябрь=</a:t>
            </a:r>
            <a:r>
              <a:rPr lang="ru-RU" sz="1800" dirty="0" smtClean="0"/>
              <a:t> 1,42*0,2+(1-0,2) * 2,18 = 2,03 (ІІ способ)</a:t>
            </a:r>
          </a:p>
          <a:p>
            <a:pPr>
              <a:buNone/>
            </a:pPr>
            <a:r>
              <a:rPr lang="ru-RU" sz="1800" dirty="0" smtClean="0"/>
              <a:t> </a:t>
            </a:r>
            <a:endParaRPr lang="ru-RU" sz="18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1643050"/>
            <a:ext cx="928693" cy="4718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3143248"/>
            <a:ext cx="3071835" cy="428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26204"/>
          </a:xfrm>
        </p:spPr>
        <p:txBody>
          <a:bodyPr/>
          <a:lstStyle/>
          <a:p>
            <a:r>
              <a:rPr lang="ru-RU" dirty="0" smtClean="0"/>
              <a:t>Одним из наиболее распространенных методов краткосрочного прогнозирования экономических явлений </a:t>
            </a: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экстраполяция.</a:t>
            </a:r>
            <a:r>
              <a:rPr lang="ru-RU" dirty="0" smtClean="0"/>
              <a:t> Использование экстраполяции в прогнозировании имеет в своей основе предположение о том, что рассматриваемый процесс изменения переменной </a:t>
            </a:r>
            <a:r>
              <a:rPr lang="ru-RU" u="sng" dirty="0" smtClean="0"/>
              <a:t>представляет собой сочетание двух составляющих </a:t>
            </a:r>
            <a:r>
              <a:rPr lang="ru-RU" dirty="0" smtClean="0"/>
              <a:t>- </a:t>
            </a: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регулярной и случайной.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0405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Результаты заносим в таблицу.</a:t>
            </a:r>
            <a:endParaRPr lang="ru-RU" sz="2800" b="1" dirty="0"/>
          </a:p>
        </p:txBody>
      </p:sp>
      <p:pic>
        <p:nvPicPr>
          <p:cNvPr id="4" name="Содержимое 3" descr="ыв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071546"/>
            <a:ext cx="8143931" cy="4429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/>
              <a:t>5) Рассчитываем среднюю относительную ошибку по формуле: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мп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000372"/>
            <a:ext cx="2362530" cy="10001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8992" y="3000372"/>
            <a:ext cx="535785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ε </a:t>
            </a:r>
            <a:r>
              <a:rPr lang="ru-RU" sz="2400" dirty="0" smtClean="0"/>
              <a:t>= 209,58/10 = 20,96% (І способ)</a:t>
            </a:r>
          </a:p>
          <a:p>
            <a:r>
              <a:rPr lang="ru-RU" sz="2400" dirty="0" smtClean="0"/>
              <a:t> </a:t>
            </a:r>
            <a:r>
              <a:rPr lang="ru-RU" sz="2400" dirty="0" err="1" smtClean="0"/>
              <a:t>ε </a:t>
            </a:r>
            <a:r>
              <a:rPr lang="ru-RU" sz="2400" dirty="0" smtClean="0"/>
              <a:t>= 255,63/10 = 25,56% (ІІ способ)</a:t>
            </a:r>
          </a:p>
          <a:p>
            <a:endParaRPr lang="ru-RU" sz="2400" dirty="0" smtClean="0"/>
          </a:p>
          <a:p>
            <a:r>
              <a:rPr lang="ru-RU" sz="2400" dirty="0" smtClean="0"/>
              <a:t>В каждом случае точность прогноза является удовлетворительной поскольку средняя относительная ошибка попадает в пределы 20-50%.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2285992"/>
            <a:ext cx="8062912" cy="1643074"/>
          </a:xfrm>
        </p:spPr>
        <p:txBody>
          <a:bodyPr/>
          <a:lstStyle/>
          <a:p>
            <a:pPr algn="ctr"/>
            <a:r>
              <a:rPr lang="ru-RU" b="1" dirty="0" smtClean="0"/>
              <a:t>Спасибо за внимание!!!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52"/>
            <a:ext cx="8572560" cy="6311956"/>
          </a:xfrm>
        </p:spPr>
        <p:txBody>
          <a:bodyPr/>
          <a:lstStyle/>
          <a:p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Экстраполяция означает </a:t>
            </a:r>
            <a:r>
              <a:rPr lang="ru-RU" dirty="0" smtClean="0"/>
              <a:t>распространение выводов, касающихся одной части какого – либо явления, на другую часть, на явление в целом на будущее. </a:t>
            </a:r>
          </a:p>
          <a:p>
            <a:r>
              <a:rPr lang="ru-RU" u="sng" dirty="0" smtClean="0"/>
              <a:t>Экстраполяция применяется при анализе, прогнозе всех социальных процессов.</a:t>
            </a:r>
          </a:p>
          <a:p>
            <a:endParaRPr lang="ru-RU" dirty="0"/>
          </a:p>
        </p:txBody>
      </p:sp>
      <p:pic>
        <p:nvPicPr>
          <p:cNvPr id="6" name="Рисунок 5" descr="trac-nghiem-luat-quan-ly-thue-de-so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3714752"/>
            <a:ext cx="4714908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428604"/>
          <a:ext cx="6929486" cy="2500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3286124"/>
            <a:ext cx="807249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Перспективная экстраполяция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предполагает продолжение уровней ряда динамики на будущее на основе выявленной закономерности изменения уровней в изучаемом отрезке времени.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Ретроспективная экстраполяция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характеризуется продолжением уровней ряда динамики в прошлое.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57224" y="428604"/>
          <a:ext cx="7643866" cy="2189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3000372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Формальная экстраполяция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базируется на предположении и сохранении в будущем прошлых и настоящих тенденций развития объекта.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Прогнозная экстраполяция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увязывает фактическое состояние исследуемого объекта с гипотезами о динамике его развития. Она предполагает необходимость учета в перспективе альтернативных изменений самого объекта, его сущности.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643998" cy="60976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При формировании прогнозов с помощью экстраполяции исходят из статистически складывающихся тенденций изменения тех или иных количественных характеристик объекта. </a:t>
            </a:r>
            <a:r>
              <a:rPr lang="ru-RU" u="sng" dirty="0" smtClean="0"/>
              <a:t>Экстраполируются оценочные, функциональные, системные и структурные характеристики</a:t>
            </a:r>
            <a:r>
              <a:rPr lang="ru-RU" dirty="0" smtClean="0"/>
              <a:t>, например: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Количественные характеристики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Экономического потенциала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Научного потенциала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Производственного потенциала.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67494"/>
            <a:ext cx="8643998" cy="2018498"/>
          </a:xfrm>
        </p:spPr>
        <p:txBody>
          <a:bodyPr>
            <a:normAutofit/>
          </a:bodyPr>
          <a:lstStyle/>
          <a:p>
            <a:pPr algn="ctr"/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Последовательность действий при статистическом анализе тенденций и экстраполировании состоит в следующем: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928802"/>
            <a:ext cx="8572560" cy="45720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3300"/>
                </a:solidFill>
              </a:rPr>
              <a:t>1.</a:t>
            </a:r>
            <a:r>
              <a:rPr lang="ru-RU" dirty="0" smtClean="0"/>
              <a:t> Четкое определение задачи, выдвижение гипотез о возможном развитии прогнозируемого объекта, обсуждение факторов, стимулирующих или препятствующих развитию данного объекта, определение необходимой экстраполяции и её допустимой дальности.</a:t>
            </a:r>
          </a:p>
          <a:p>
            <a:pPr>
              <a:buNone/>
            </a:pPr>
            <a:r>
              <a:rPr lang="ru-RU" b="1" dirty="0" smtClean="0">
                <a:solidFill>
                  <a:srgbClr val="FF3300"/>
                </a:solidFill>
              </a:rPr>
              <a:t>2.</a:t>
            </a:r>
            <a:r>
              <a:rPr lang="ru-RU" dirty="0" smtClean="0"/>
              <a:t> Выбор системы параметров, унификация различных единиц измерения, относящихся к каждому параметру в отдельности.</a:t>
            </a:r>
          </a:p>
          <a:p>
            <a:pPr>
              <a:buNone/>
            </a:pPr>
            <a:r>
              <a:rPr lang="ru-RU" b="1" dirty="0" smtClean="0">
                <a:solidFill>
                  <a:srgbClr val="FF3300"/>
                </a:solidFill>
              </a:rPr>
              <a:t>3.</a:t>
            </a:r>
            <a:r>
              <a:rPr lang="ru-RU" dirty="0" smtClean="0"/>
              <a:t> Сбор и систематизация данных. Перед сведением их в соответствующие таблицы проверяется однородность данных и их сопоставимость.</a:t>
            </a:r>
          </a:p>
          <a:p>
            <a:pPr>
              <a:buNone/>
            </a:pPr>
            <a:r>
              <a:rPr lang="ru-RU" b="1" dirty="0" smtClean="0">
                <a:solidFill>
                  <a:srgbClr val="FF3300"/>
                </a:solidFill>
              </a:rPr>
              <a:t>4.</a:t>
            </a:r>
            <a:r>
              <a:rPr lang="ru-RU" b="1" dirty="0" smtClean="0"/>
              <a:t> </a:t>
            </a:r>
            <a:r>
              <a:rPr lang="ru-RU" dirty="0" smtClean="0"/>
              <a:t>Выявление тенденций или симптомов изменения изучаемых величин в ходе статистического анализа и непосредственной экстраполяции данных.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472518" cy="5669014"/>
          </a:xfrm>
        </p:spPr>
        <p:txBody>
          <a:bodyPr>
            <a:normAutofit fontScale="92500" lnSpcReduction="10000"/>
          </a:bodyPr>
          <a:lstStyle/>
          <a:p>
            <a:r>
              <a:rPr lang="ru-RU" u="sng" dirty="0" smtClean="0"/>
              <a:t>Для повышения точности экстраполяции используются различные приемы. </a:t>
            </a:r>
            <a:r>
              <a:rPr lang="ru-RU" dirty="0" smtClean="0"/>
              <a:t>Например, экстраполируемая часть общей кривой развития (тренд) корректируется с учетом реального опыта функционирования отрасли - аналога исследований или объекта, опережающих в своем развитии прогнозируемый объект. </a:t>
            </a:r>
          </a:p>
          <a:p>
            <a:r>
              <a:rPr lang="ru-RU" dirty="0" smtClean="0"/>
              <a:t>Основу </a:t>
            </a:r>
            <a:r>
              <a:rPr lang="ru-RU" dirty="0" err="1" smtClean="0"/>
              <a:t>экстраполяционных</a:t>
            </a:r>
            <a:r>
              <a:rPr lang="ru-RU" dirty="0" smtClean="0"/>
              <a:t> методов прогнозирования составляет изучение динамических рядов. </a:t>
            </a: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Динамический ряд - </a:t>
            </a:r>
            <a:r>
              <a:rPr lang="ru-RU" dirty="0" smtClean="0"/>
              <a:t>это множество наблюдений, полученных последовательно во времени.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472518" cy="392909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экономическом прогнозировании широко применяется </a:t>
            </a:r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математической экстраполяции </a:t>
            </a:r>
            <a:r>
              <a:rPr lang="ru-RU" dirty="0" smtClean="0"/>
              <a:t>, в математическом смысле означающий распространение закона изменения функции из области ее наблюдения на область, лежащую вне отрезка наблюдения. </a:t>
            </a:r>
          </a:p>
          <a:p>
            <a:r>
              <a:rPr lang="ru-RU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Тренд</a:t>
            </a:r>
            <a:r>
              <a:rPr lang="ru-RU" dirty="0" smtClean="0"/>
              <a:t> - это длительная тенденция изменения экономических показателей. Функция представляет собой простейшую математико-статистическую модель изучаемого явления.</a:t>
            </a:r>
          </a:p>
          <a:p>
            <a:endParaRPr lang="ru-RU" dirty="0"/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3357562"/>
            <a:ext cx="550072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160</TotalTime>
  <Words>1219</Words>
  <Application>Microsoft Office PowerPoint</Application>
  <PresentationFormat>Экран (4:3)</PresentationFormat>
  <Paragraphs>103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Яркая</vt:lpstr>
      <vt:lpstr>"Сглаживание  и  экстраполяция"</vt:lpstr>
      <vt:lpstr>Слайд 2</vt:lpstr>
      <vt:lpstr>Слайд 3</vt:lpstr>
      <vt:lpstr>Слайд 4</vt:lpstr>
      <vt:lpstr>Слайд 5</vt:lpstr>
      <vt:lpstr>Слайд 6</vt:lpstr>
      <vt:lpstr>Последовательность действий при статистическом анализе тенденций и экстраполировании состоит в следующем: </vt:lpstr>
      <vt:lpstr>Слайд 8</vt:lpstr>
      <vt:lpstr>Слайд 9</vt:lpstr>
      <vt:lpstr>Метод подбора функций</vt:lpstr>
      <vt:lpstr>Метод наименьших квадратов</vt:lpstr>
      <vt:lpstr>Слайд 12</vt:lpstr>
      <vt:lpstr>Слайд 13</vt:lpstr>
      <vt:lpstr>Метод экспоненциального сглаживания</vt:lpstr>
      <vt:lpstr>Слайд 15</vt:lpstr>
      <vt:lpstr>Слайд 16</vt:lpstr>
      <vt:lpstr>Слайд 17</vt:lpstr>
      <vt:lpstr>Пример применения метода экспоненциального сглаживания для разработки прогноза</vt:lpstr>
      <vt:lpstr>Решение методом экспоненциального сглаживания</vt:lpstr>
      <vt:lpstr>Результаты заносим в таблицу.</vt:lpstr>
      <vt:lpstr>Слайд 21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аsus</dc:creator>
  <cp:lastModifiedBy>аsus</cp:lastModifiedBy>
  <cp:revision>18</cp:revision>
  <dcterms:created xsi:type="dcterms:W3CDTF">2016-05-13T16:21:43Z</dcterms:created>
  <dcterms:modified xsi:type="dcterms:W3CDTF">2016-05-16T15:30:33Z</dcterms:modified>
</cp:coreProperties>
</file>